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sldIdLst>
    <p:sldId id="283" r:id="rId5"/>
    <p:sldId id="384" r:id="rId6"/>
    <p:sldId id="377" r:id="rId7"/>
    <p:sldId id="399" r:id="rId8"/>
    <p:sldId id="385" r:id="rId9"/>
    <p:sldId id="386" r:id="rId10"/>
    <p:sldId id="378" r:id="rId11"/>
    <p:sldId id="388" r:id="rId12"/>
    <p:sldId id="387" r:id="rId13"/>
    <p:sldId id="389" r:id="rId14"/>
    <p:sldId id="364" r:id="rId15"/>
    <p:sldId id="380" r:id="rId16"/>
    <p:sldId id="390" r:id="rId17"/>
    <p:sldId id="391" r:id="rId18"/>
    <p:sldId id="393" r:id="rId19"/>
    <p:sldId id="392" r:id="rId20"/>
    <p:sldId id="394" r:id="rId21"/>
    <p:sldId id="396" r:id="rId22"/>
    <p:sldId id="397" r:id="rId23"/>
    <p:sldId id="398" r:id="rId24"/>
  </p:sldIdLst>
  <p:sldSz cx="9144000" cy="5143500" type="screen16x9"/>
  <p:notesSz cx="6858000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49" userDrawn="1">
          <p15:clr>
            <a:srgbClr val="A4A3A4"/>
          </p15:clr>
        </p15:guide>
        <p15:guide id="2" orient="horz" pos="531" userDrawn="1">
          <p15:clr>
            <a:srgbClr val="A4A3A4"/>
          </p15:clr>
        </p15:guide>
        <p15:guide id="3" orient="horz" pos="2594">
          <p15:clr>
            <a:srgbClr val="A4A3A4"/>
          </p15:clr>
        </p15:guide>
        <p15:guide id="4" orient="horz" pos="237" userDrawn="1">
          <p15:clr>
            <a:srgbClr val="A4A3A4"/>
          </p15:clr>
        </p15:guide>
        <p15:guide id="5" orient="horz" pos="1643" userDrawn="1">
          <p15:clr>
            <a:srgbClr val="A4A3A4"/>
          </p15:clr>
        </p15:guide>
        <p15:guide id="6" pos="338">
          <p15:clr>
            <a:srgbClr val="A4A3A4"/>
          </p15:clr>
        </p15:guide>
        <p15:guide id="7" pos="5416">
          <p15:clr>
            <a:srgbClr val="A4A3A4"/>
          </p15:clr>
        </p15:guide>
        <p15:guide id="8" pos="292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 Elliott" initials="ME" lastIdx="1" clrIdx="0">
    <p:extLst>
      <p:ext uri="{19B8F6BF-5375-455C-9EA6-DF929625EA0E}">
        <p15:presenceInfo xmlns:p15="http://schemas.microsoft.com/office/powerpoint/2012/main" userId="S-1-5-21-842925246-1801674531-839522115-22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9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4" autoAdjust="0"/>
  </p:normalViewPr>
  <p:slideViewPr>
    <p:cSldViewPr snapToGrid="0" snapToObjects="1" showGuides="1">
      <p:cViewPr varScale="1">
        <p:scale>
          <a:sx n="86" d="100"/>
          <a:sy n="86" d="100"/>
        </p:scale>
        <p:origin x="720" y="52"/>
      </p:cViewPr>
      <p:guideLst>
        <p:guide orient="horz" pos="3049"/>
        <p:guide orient="horz" pos="531"/>
        <p:guide orient="horz" pos="2594"/>
        <p:guide orient="horz" pos="237"/>
        <p:guide orient="horz" pos="1643"/>
        <p:guide pos="338"/>
        <p:guide pos="5416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Eastwood" userId="2d3d6b68-b49c-4530-8ae9-e3944330a44d" providerId="ADAL" clId="{55510FBF-C130-472B-BB80-EBBC7CEF67AC}"/>
    <pc:docChg chg="undo custSel addSld delSld modSld sldOrd">
      <pc:chgData name="Mike Eastwood" userId="2d3d6b68-b49c-4530-8ae9-e3944330a44d" providerId="ADAL" clId="{55510FBF-C130-472B-BB80-EBBC7CEF67AC}" dt="2023-03-17T09:00:44.955" v="3813" actId="948"/>
      <pc:docMkLst>
        <pc:docMk/>
      </pc:docMkLst>
      <pc:sldChg chg="modSp">
        <pc:chgData name="Mike Eastwood" userId="2d3d6b68-b49c-4530-8ae9-e3944330a44d" providerId="ADAL" clId="{55510FBF-C130-472B-BB80-EBBC7CEF67AC}" dt="2023-03-09T16:55:56.860" v="54" actId="20577"/>
        <pc:sldMkLst>
          <pc:docMk/>
          <pc:sldMk cId="1384939783" sldId="283"/>
        </pc:sldMkLst>
        <pc:spChg chg="mod">
          <ac:chgData name="Mike Eastwood" userId="2d3d6b68-b49c-4530-8ae9-e3944330a44d" providerId="ADAL" clId="{55510FBF-C130-472B-BB80-EBBC7CEF67AC}" dt="2023-03-09T16:55:56.860" v="54" actId="20577"/>
          <ac:spMkLst>
            <pc:docMk/>
            <pc:sldMk cId="1384939783" sldId="283"/>
            <ac:spMk id="2" creationId="{00000000-0000-0000-0000-000000000000}"/>
          </ac:spMkLst>
        </pc:spChg>
      </pc:sldChg>
      <pc:sldChg chg="modSp">
        <pc:chgData name="Mike Eastwood" userId="2d3d6b68-b49c-4530-8ae9-e3944330a44d" providerId="ADAL" clId="{55510FBF-C130-472B-BB80-EBBC7CEF67AC}" dt="2023-03-17T08:59:16.981" v="3806" actId="948"/>
        <pc:sldMkLst>
          <pc:docMk/>
          <pc:sldMk cId="1243609907" sldId="362"/>
        </pc:sldMkLst>
        <pc:spChg chg="mod">
          <ac:chgData name="Mike Eastwood" userId="2d3d6b68-b49c-4530-8ae9-e3944330a44d" providerId="ADAL" clId="{55510FBF-C130-472B-BB80-EBBC7CEF67AC}" dt="2023-03-09T16:59:45.453" v="464" actId="20577"/>
          <ac:spMkLst>
            <pc:docMk/>
            <pc:sldMk cId="1243609907" sldId="362"/>
            <ac:spMk id="2" creationId="{00000000-0000-0000-0000-000000000000}"/>
          </ac:spMkLst>
        </pc:spChg>
        <pc:spChg chg="mod">
          <ac:chgData name="Mike Eastwood" userId="2d3d6b68-b49c-4530-8ae9-e3944330a44d" providerId="ADAL" clId="{55510FBF-C130-472B-BB80-EBBC7CEF67AC}" dt="2023-03-17T08:59:16.981" v="3806" actId="948"/>
          <ac:spMkLst>
            <pc:docMk/>
            <pc:sldMk cId="1243609907" sldId="362"/>
            <ac:spMk id="3" creationId="{00000000-0000-0000-0000-000000000000}"/>
          </ac:spMkLst>
        </pc:spChg>
      </pc:sldChg>
      <pc:sldChg chg="modSp">
        <pc:chgData name="Mike Eastwood" userId="2d3d6b68-b49c-4530-8ae9-e3944330a44d" providerId="ADAL" clId="{55510FBF-C130-472B-BB80-EBBC7CEF67AC}" dt="2023-03-17T08:59:36.807" v="3808" actId="948"/>
        <pc:sldMkLst>
          <pc:docMk/>
          <pc:sldMk cId="3477170355" sldId="363"/>
        </pc:sldMkLst>
        <pc:spChg chg="mod">
          <ac:chgData name="Mike Eastwood" userId="2d3d6b68-b49c-4530-8ae9-e3944330a44d" providerId="ADAL" clId="{55510FBF-C130-472B-BB80-EBBC7CEF67AC}" dt="2023-03-09T17:02:02.294" v="803" actId="20577"/>
          <ac:spMkLst>
            <pc:docMk/>
            <pc:sldMk cId="3477170355" sldId="363"/>
            <ac:spMk id="2" creationId="{00000000-0000-0000-0000-000000000000}"/>
          </ac:spMkLst>
        </pc:spChg>
        <pc:spChg chg="mod">
          <ac:chgData name="Mike Eastwood" userId="2d3d6b68-b49c-4530-8ae9-e3944330a44d" providerId="ADAL" clId="{55510FBF-C130-472B-BB80-EBBC7CEF67AC}" dt="2023-03-17T08:59:36.807" v="3808" actId="948"/>
          <ac:spMkLst>
            <pc:docMk/>
            <pc:sldMk cId="3477170355" sldId="363"/>
            <ac:spMk id="3" creationId="{00000000-0000-0000-0000-000000000000}"/>
          </ac:spMkLst>
        </pc:spChg>
      </pc:sldChg>
      <pc:sldChg chg="modSp">
        <pc:chgData name="Mike Eastwood" userId="2d3d6b68-b49c-4530-8ae9-e3944330a44d" providerId="ADAL" clId="{55510FBF-C130-472B-BB80-EBBC7CEF67AC}" dt="2023-03-17T09:00:32.186" v="3812" actId="948"/>
        <pc:sldMkLst>
          <pc:docMk/>
          <pc:sldMk cId="4244278411" sldId="364"/>
        </pc:sldMkLst>
        <pc:spChg chg="mod">
          <ac:chgData name="Mike Eastwood" userId="2d3d6b68-b49c-4530-8ae9-e3944330a44d" providerId="ADAL" clId="{55510FBF-C130-472B-BB80-EBBC7CEF67AC}" dt="2023-03-09T17:05:55.383" v="1368" actId="20577"/>
          <ac:spMkLst>
            <pc:docMk/>
            <pc:sldMk cId="4244278411" sldId="364"/>
            <ac:spMk id="2" creationId="{00000000-0000-0000-0000-000000000000}"/>
          </ac:spMkLst>
        </pc:spChg>
        <pc:spChg chg="mod">
          <ac:chgData name="Mike Eastwood" userId="2d3d6b68-b49c-4530-8ae9-e3944330a44d" providerId="ADAL" clId="{55510FBF-C130-472B-BB80-EBBC7CEF67AC}" dt="2023-03-17T09:00:32.186" v="3812" actId="948"/>
          <ac:spMkLst>
            <pc:docMk/>
            <pc:sldMk cId="4244278411" sldId="364"/>
            <ac:spMk id="3" creationId="{00000000-0000-0000-0000-000000000000}"/>
          </ac:spMkLst>
        </pc:spChg>
      </pc:sldChg>
      <pc:sldChg chg="modSp">
        <pc:chgData name="Mike Eastwood" userId="2d3d6b68-b49c-4530-8ae9-e3944330a44d" providerId="ADAL" clId="{55510FBF-C130-472B-BB80-EBBC7CEF67AC}" dt="2023-03-17T09:00:09.199" v="3811" actId="948"/>
        <pc:sldMkLst>
          <pc:docMk/>
          <pc:sldMk cId="421349385" sldId="371"/>
        </pc:sldMkLst>
        <pc:spChg chg="mod">
          <ac:chgData name="Mike Eastwood" userId="2d3d6b68-b49c-4530-8ae9-e3944330a44d" providerId="ADAL" clId="{55510FBF-C130-472B-BB80-EBBC7CEF67AC}" dt="2023-03-09T17:04:16.543" v="1083" actId="20577"/>
          <ac:spMkLst>
            <pc:docMk/>
            <pc:sldMk cId="421349385" sldId="371"/>
            <ac:spMk id="2" creationId="{00000000-0000-0000-0000-000000000000}"/>
          </ac:spMkLst>
        </pc:spChg>
        <pc:spChg chg="mod">
          <ac:chgData name="Mike Eastwood" userId="2d3d6b68-b49c-4530-8ae9-e3944330a44d" providerId="ADAL" clId="{55510FBF-C130-472B-BB80-EBBC7CEF67AC}" dt="2023-03-17T09:00:09.199" v="3811" actId="948"/>
          <ac:spMkLst>
            <pc:docMk/>
            <pc:sldMk cId="421349385" sldId="371"/>
            <ac:spMk id="3" creationId="{00000000-0000-0000-0000-000000000000}"/>
          </ac:spMkLst>
        </pc:spChg>
      </pc:sldChg>
      <pc:sldChg chg="modSp">
        <pc:chgData name="Mike Eastwood" userId="2d3d6b68-b49c-4530-8ae9-e3944330a44d" providerId="ADAL" clId="{55510FBF-C130-472B-BB80-EBBC7CEF67AC}" dt="2023-03-09T17:18:08.066" v="2302" actId="27636"/>
        <pc:sldMkLst>
          <pc:docMk/>
          <pc:sldMk cId="1237437081" sldId="375"/>
        </pc:sldMkLst>
        <pc:spChg chg="mod">
          <ac:chgData name="Mike Eastwood" userId="2d3d6b68-b49c-4530-8ae9-e3944330a44d" providerId="ADAL" clId="{55510FBF-C130-472B-BB80-EBBC7CEF67AC}" dt="2023-03-09T17:18:04.096" v="2300" actId="20577"/>
          <ac:spMkLst>
            <pc:docMk/>
            <pc:sldMk cId="1237437081" sldId="375"/>
            <ac:spMk id="2" creationId="{00000000-0000-0000-0000-000000000000}"/>
          </ac:spMkLst>
        </pc:spChg>
        <pc:spChg chg="mod">
          <ac:chgData name="Mike Eastwood" userId="2d3d6b68-b49c-4530-8ae9-e3944330a44d" providerId="ADAL" clId="{55510FBF-C130-472B-BB80-EBBC7CEF67AC}" dt="2023-03-09T17:18:08.066" v="2302" actId="27636"/>
          <ac:spMkLst>
            <pc:docMk/>
            <pc:sldMk cId="1237437081" sldId="375"/>
            <ac:spMk id="3" creationId="{00000000-0000-0000-0000-000000000000}"/>
          </ac:spMkLst>
        </pc:spChg>
      </pc:sldChg>
      <pc:sldChg chg="modSp">
        <pc:chgData name="Mike Eastwood" userId="2d3d6b68-b49c-4530-8ae9-e3944330a44d" providerId="ADAL" clId="{55510FBF-C130-472B-BB80-EBBC7CEF67AC}" dt="2023-03-10T09:00:38.752" v="2309" actId="20577"/>
        <pc:sldMkLst>
          <pc:docMk/>
          <pc:sldMk cId="2094978470" sldId="377"/>
        </pc:sldMkLst>
        <pc:spChg chg="mod">
          <ac:chgData name="Mike Eastwood" userId="2d3d6b68-b49c-4530-8ae9-e3944330a44d" providerId="ADAL" clId="{55510FBF-C130-472B-BB80-EBBC7CEF67AC}" dt="2023-03-09T16:56:26.692" v="64" actId="20577"/>
          <ac:spMkLst>
            <pc:docMk/>
            <pc:sldMk cId="2094978470" sldId="377"/>
            <ac:spMk id="2" creationId="{305CA9D9-5AEB-47B8-BB73-D80395AF9B07}"/>
          </ac:spMkLst>
        </pc:spChg>
        <pc:spChg chg="mod">
          <ac:chgData name="Mike Eastwood" userId="2d3d6b68-b49c-4530-8ae9-e3944330a44d" providerId="ADAL" clId="{55510FBF-C130-472B-BB80-EBBC7CEF67AC}" dt="2023-03-10T09:00:38.752" v="2309" actId="20577"/>
          <ac:spMkLst>
            <pc:docMk/>
            <pc:sldMk cId="2094978470" sldId="377"/>
            <ac:spMk id="3" creationId="{899F5885-88F4-46CC-92E5-4B819020454E}"/>
          </ac:spMkLst>
        </pc:spChg>
      </pc:sldChg>
      <pc:sldChg chg="modSp">
        <pc:chgData name="Mike Eastwood" userId="2d3d6b68-b49c-4530-8ae9-e3944330a44d" providerId="ADAL" clId="{55510FBF-C130-472B-BB80-EBBC7CEF67AC}" dt="2023-03-17T08:38:07.223" v="2963" actId="255"/>
        <pc:sldMkLst>
          <pc:docMk/>
          <pc:sldMk cId="1154789209" sldId="378"/>
        </pc:sldMkLst>
        <pc:spChg chg="mod">
          <ac:chgData name="Mike Eastwood" userId="2d3d6b68-b49c-4530-8ae9-e3944330a44d" providerId="ADAL" clId="{55510FBF-C130-472B-BB80-EBBC7CEF67AC}" dt="2023-03-17T08:36:39.897" v="2922" actId="20577"/>
          <ac:spMkLst>
            <pc:docMk/>
            <pc:sldMk cId="1154789209" sldId="378"/>
            <ac:spMk id="2" creationId="{ABDF73C5-E24B-4C82-A5E7-20C04F96E054}"/>
          </ac:spMkLst>
        </pc:spChg>
        <pc:spChg chg="mod">
          <ac:chgData name="Mike Eastwood" userId="2d3d6b68-b49c-4530-8ae9-e3944330a44d" providerId="ADAL" clId="{55510FBF-C130-472B-BB80-EBBC7CEF67AC}" dt="2023-03-17T08:38:07.223" v="2963" actId="255"/>
          <ac:spMkLst>
            <pc:docMk/>
            <pc:sldMk cId="1154789209" sldId="378"/>
            <ac:spMk id="3" creationId="{E65824F5-60A0-4561-A32E-2382F9DE91F9}"/>
          </ac:spMkLst>
        </pc:spChg>
      </pc:sldChg>
      <pc:sldChg chg="modSp add modNotesTx">
        <pc:chgData name="Mike Eastwood" userId="2d3d6b68-b49c-4530-8ae9-e3944330a44d" providerId="ADAL" clId="{55510FBF-C130-472B-BB80-EBBC7CEF67AC}" dt="2023-03-17T08:56:21.779" v="3726" actId="948"/>
        <pc:sldMkLst>
          <pc:docMk/>
          <pc:sldMk cId="1962316641" sldId="380"/>
        </pc:sldMkLst>
        <pc:spChg chg="mod">
          <ac:chgData name="Mike Eastwood" userId="2d3d6b68-b49c-4530-8ae9-e3944330a44d" providerId="ADAL" clId="{55510FBF-C130-472B-BB80-EBBC7CEF67AC}" dt="2023-03-09T17:16:10.532" v="2020" actId="20577"/>
          <ac:spMkLst>
            <pc:docMk/>
            <pc:sldMk cId="1962316641" sldId="380"/>
            <ac:spMk id="2" creationId="{00000000-0000-0000-0000-000000000000}"/>
          </ac:spMkLst>
        </pc:spChg>
        <pc:spChg chg="mod">
          <ac:chgData name="Mike Eastwood" userId="2d3d6b68-b49c-4530-8ae9-e3944330a44d" providerId="ADAL" clId="{55510FBF-C130-472B-BB80-EBBC7CEF67AC}" dt="2023-03-17T08:56:21.779" v="3726" actId="948"/>
          <ac:spMkLst>
            <pc:docMk/>
            <pc:sldMk cId="1962316641" sldId="380"/>
            <ac:spMk id="3" creationId="{00000000-0000-0000-0000-000000000000}"/>
          </ac:spMkLst>
        </pc:spChg>
      </pc:sldChg>
      <pc:sldChg chg="modSp add">
        <pc:chgData name="Mike Eastwood" userId="2d3d6b68-b49c-4530-8ae9-e3944330a44d" providerId="ADAL" clId="{55510FBF-C130-472B-BB80-EBBC7CEF67AC}" dt="2023-03-17T08:49:22.230" v="3278" actId="20577"/>
        <pc:sldMkLst>
          <pc:docMk/>
          <pc:sldMk cId="3261798869" sldId="381"/>
        </pc:sldMkLst>
        <pc:spChg chg="mod">
          <ac:chgData name="Mike Eastwood" userId="2d3d6b68-b49c-4530-8ae9-e3944330a44d" providerId="ADAL" clId="{55510FBF-C130-472B-BB80-EBBC7CEF67AC}" dt="2023-03-17T08:49:22.230" v="3278" actId="20577"/>
          <ac:spMkLst>
            <pc:docMk/>
            <pc:sldMk cId="3261798869" sldId="381"/>
            <ac:spMk id="3" creationId="{00000000-0000-0000-0000-000000000000}"/>
          </ac:spMkLst>
        </pc:spChg>
      </pc:sldChg>
      <pc:sldChg chg="modSp add ord">
        <pc:chgData name="Mike Eastwood" userId="2d3d6b68-b49c-4530-8ae9-e3944330a44d" providerId="ADAL" clId="{55510FBF-C130-472B-BB80-EBBC7CEF67AC}" dt="2023-03-17T09:00:44.955" v="3813" actId="948"/>
        <pc:sldMkLst>
          <pc:docMk/>
          <pc:sldMk cId="2056280914" sldId="382"/>
        </pc:sldMkLst>
        <pc:spChg chg="mod">
          <ac:chgData name="Mike Eastwood" userId="2d3d6b68-b49c-4530-8ae9-e3944330a44d" providerId="ADAL" clId="{55510FBF-C130-472B-BB80-EBBC7CEF67AC}" dt="2023-03-17T09:00:44.955" v="3813" actId="948"/>
          <ac:spMkLst>
            <pc:docMk/>
            <pc:sldMk cId="2056280914" sldId="382"/>
            <ac:spMk id="3" creationId="{00000000-0000-0000-0000-000000000000}"/>
          </ac:spMkLst>
        </pc:spChg>
      </pc:sldChg>
      <pc:sldChg chg="modSp add">
        <pc:chgData name="Mike Eastwood" userId="2d3d6b68-b49c-4530-8ae9-e3944330a44d" providerId="ADAL" clId="{55510FBF-C130-472B-BB80-EBBC7CEF67AC}" dt="2023-03-17T08:57:52.266" v="3803" actId="27636"/>
        <pc:sldMkLst>
          <pc:docMk/>
          <pc:sldMk cId="2315118133" sldId="383"/>
        </pc:sldMkLst>
        <pc:spChg chg="mod">
          <ac:chgData name="Mike Eastwood" userId="2d3d6b68-b49c-4530-8ae9-e3944330a44d" providerId="ADAL" clId="{55510FBF-C130-472B-BB80-EBBC7CEF67AC}" dt="2023-03-17T08:50:25.701" v="3340" actId="20577"/>
          <ac:spMkLst>
            <pc:docMk/>
            <pc:sldMk cId="2315118133" sldId="383"/>
            <ac:spMk id="2" creationId="{B2C185A4-F5C7-49BE-B014-9A002965DBB9}"/>
          </ac:spMkLst>
        </pc:spChg>
        <pc:spChg chg="mod">
          <ac:chgData name="Mike Eastwood" userId="2d3d6b68-b49c-4530-8ae9-e3944330a44d" providerId="ADAL" clId="{55510FBF-C130-472B-BB80-EBBC7CEF67AC}" dt="2023-03-17T08:57:52.266" v="3803" actId="27636"/>
          <ac:spMkLst>
            <pc:docMk/>
            <pc:sldMk cId="2315118133" sldId="383"/>
            <ac:spMk id="3" creationId="{7FD8A4A0-B78F-4226-99A5-DE619DF13D83}"/>
          </ac:spMkLst>
        </pc:spChg>
      </pc:sldChg>
    </pc:docChg>
  </pc:docChgLst>
  <pc:docChgLst>
    <pc:chgData name="Mike Eastwood" userId="2d3d6b68-b49c-4530-8ae9-e3944330a44d" providerId="ADAL" clId="{A45A418B-AEA2-43BD-A4EE-27E9AB550E1B}"/>
    <pc:docChg chg="undo custSel addSld delSld modSld modNotesMaster">
      <pc:chgData name="Mike Eastwood" userId="2d3d6b68-b49c-4530-8ae9-e3944330a44d" providerId="ADAL" clId="{A45A418B-AEA2-43BD-A4EE-27E9AB550E1B}" dt="2023-03-09T16:54:21.512" v="3371"/>
      <pc:docMkLst>
        <pc:docMk/>
      </pc:docMkLst>
      <pc:sldChg chg="modSp">
        <pc:chgData name="Mike Eastwood" userId="2d3d6b68-b49c-4530-8ae9-e3944330a44d" providerId="ADAL" clId="{A45A418B-AEA2-43BD-A4EE-27E9AB550E1B}" dt="2023-03-07T11:06:20.260" v="1486" actId="20577"/>
        <pc:sldMkLst>
          <pc:docMk/>
          <pc:sldMk cId="1384939783" sldId="283"/>
        </pc:sldMkLst>
        <pc:spChg chg="mod">
          <ac:chgData name="Mike Eastwood" userId="2d3d6b68-b49c-4530-8ae9-e3944330a44d" providerId="ADAL" clId="{A45A418B-AEA2-43BD-A4EE-27E9AB550E1B}" dt="2023-03-07T11:06:20.260" v="1486" actId="20577"/>
          <ac:spMkLst>
            <pc:docMk/>
            <pc:sldMk cId="1384939783" sldId="283"/>
            <ac:spMk id="2" creationId="{00000000-0000-0000-0000-000000000000}"/>
          </ac:spMkLst>
        </pc:spChg>
      </pc:sldChg>
      <pc:sldChg chg="modSp modNotesTx">
        <pc:chgData name="Mike Eastwood" userId="2d3d6b68-b49c-4530-8ae9-e3944330a44d" providerId="ADAL" clId="{A45A418B-AEA2-43BD-A4EE-27E9AB550E1B}" dt="2023-03-08T16:09:42.231" v="3361" actId="27636"/>
        <pc:sldMkLst>
          <pc:docMk/>
          <pc:sldMk cId="1243609907" sldId="362"/>
        </pc:sldMkLst>
        <pc:spChg chg="mod">
          <ac:chgData name="Mike Eastwood" userId="2d3d6b68-b49c-4530-8ae9-e3944330a44d" providerId="ADAL" clId="{A45A418B-AEA2-43BD-A4EE-27E9AB550E1B}" dt="2023-03-07T10:03:00.947" v="70" actId="20577"/>
          <ac:spMkLst>
            <pc:docMk/>
            <pc:sldMk cId="1243609907" sldId="362"/>
            <ac:spMk id="2" creationId="{00000000-0000-0000-0000-000000000000}"/>
          </ac:spMkLst>
        </pc:spChg>
        <pc:spChg chg="mod">
          <ac:chgData name="Mike Eastwood" userId="2d3d6b68-b49c-4530-8ae9-e3944330a44d" providerId="ADAL" clId="{A45A418B-AEA2-43BD-A4EE-27E9AB550E1B}" dt="2023-03-08T16:09:42.231" v="3361" actId="27636"/>
          <ac:spMkLst>
            <pc:docMk/>
            <pc:sldMk cId="1243609907" sldId="362"/>
            <ac:spMk id="3" creationId="{00000000-0000-0000-0000-000000000000}"/>
          </ac:spMkLst>
        </pc:spChg>
      </pc:sldChg>
      <pc:sldChg chg="modSp modNotesTx">
        <pc:chgData name="Mike Eastwood" userId="2d3d6b68-b49c-4530-8ae9-e3944330a44d" providerId="ADAL" clId="{A45A418B-AEA2-43BD-A4EE-27E9AB550E1B}" dt="2023-03-08T16:03:20.105" v="3283" actId="27636"/>
        <pc:sldMkLst>
          <pc:docMk/>
          <pc:sldMk cId="3477170355" sldId="363"/>
        </pc:sldMkLst>
        <pc:spChg chg="mod">
          <ac:chgData name="Mike Eastwood" userId="2d3d6b68-b49c-4530-8ae9-e3944330a44d" providerId="ADAL" clId="{A45A418B-AEA2-43BD-A4EE-27E9AB550E1B}" dt="2023-03-07T10:08:30.177" v="455" actId="20577"/>
          <ac:spMkLst>
            <pc:docMk/>
            <pc:sldMk cId="3477170355" sldId="363"/>
            <ac:spMk id="2" creationId="{00000000-0000-0000-0000-000000000000}"/>
          </ac:spMkLst>
        </pc:spChg>
        <pc:spChg chg="mod">
          <ac:chgData name="Mike Eastwood" userId="2d3d6b68-b49c-4530-8ae9-e3944330a44d" providerId="ADAL" clId="{A45A418B-AEA2-43BD-A4EE-27E9AB550E1B}" dt="2023-03-08T16:03:20.105" v="3283" actId="27636"/>
          <ac:spMkLst>
            <pc:docMk/>
            <pc:sldMk cId="3477170355" sldId="363"/>
            <ac:spMk id="3" creationId="{00000000-0000-0000-0000-000000000000}"/>
          </ac:spMkLst>
        </pc:spChg>
      </pc:sldChg>
      <pc:sldChg chg="modSp modNotesTx">
        <pc:chgData name="Mike Eastwood" userId="2d3d6b68-b49c-4530-8ae9-e3944330a44d" providerId="ADAL" clId="{A45A418B-AEA2-43BD-A4EE-27E9AB550E1B}" dt="2023-03-08T16:04:13.680" v="3327" actId="20577"/>
        <pc:sldMkLst>
          <pc:docMk/>
          <pc:sldMk cId="4244278411" sldId="364"/>
        </pc:sldMkLst>
        <pc:spChg chg="mod">
          <ac:chgData name="Mike Eastwood" userId="2d3d6b68-b49c-4530-8ae9-e3944330a44d" providerId="ADAL" clId="{A45A418B-AEA2-43BD-A4EE-27E9AB550E1B}" dt="2023-03-07T10:25:38.325" v="1009" actId="20577"/>
          <ac:spMkLst>
            <pc:docMk/>
            <pc:sldMk cId="4244278411" sldId="364"/>
            <ac:spMk id="2" creationId="{00000000-0000-0000-0000-000000000000}"/>
          </ac:spMkLst>
        </pc:spChg>
        <pc:spChg chg="mod">
          <ac:chgData name="Mike Eastwood" userId="2d3d6b68-b49c-4530-8ae9-e3944330a44d" providerId="ADAL" clId="{A45A418B-AEA2-43BD-A4EE-27E9AB550E1B}" dt="2023-03-08T16:04:13.680" v="3327" actId="20577"/>
          <ac:spMkLst>
            <pc:docMk/>
            <pc:sldMk cId="4244278411" sldId="364"/>
            <ac:spMk id="3" creationId="{00000000-0000-0000-0000-000000000000}"/>
          </ac:spMkLst>
        </pc:spChg>
      </pc:sldChg>
      <pc:sldChg chg="modSp modNotesTx">
        <pc:chgData name="Mike Eastwood" userId="2d3d6b68-b49c-4530-8ae9-e3944330a44d" providerId="ADAL" clId="{A45A418B-AEA2-43BD-A4EE-27E9AB550E1B}" dt="2023-03-07T11:14:52.177" v="1974" actId="255"/>
        <pc:sldMkLst>
          <pc:docMk/>
          <pc:sldMk cId="421349385" sldId="371"/>
        </pc:sldMkLst>
        <pc:spChg chg="mod">
          <ac:chgData name="Mike Eastwood" userId="2d3d6b68-b49c-4530-8ae9-e3944330a44d" providerId="ADAL" clId="{A45A418B-AEA2-43BD-A4EE-27E9AB550E1B}" dt="2023-03-07T10:14:31.927" v="769" actId="313"/>
          <ac:spMkLst>
            <pc:docMk/>
            <pc:sldMk cId="421349385" sldId="371"/>
            <ac:spMk id="2" creationId="{00000000-0000-0000-0000-000000000000}"/>
          </ac:spMkLst>
        </pc:spChg>
        <pc:spChg chg="mod">
          <ac:chgData name="Mike Eastwood" userId="2d3d6b68-b49c-4530-8ae9-e3944330a44d" providerId="ADAL" clId="{A45A418B-AEA2-43BD-A4EE-27E9AB550E1B}" dt="2023-03-07T11:14:52.177" v="1974" actId="255"/>
          <ac:spMkLst>
            <pc:docMk/>
            <pc:sldMk cId="421349385" sldId="371"/>
            <ac:spMk id="3" creationId="{00000000-0000-0000-0000-000000000000}"/>
          </ac:spMkLst>
        </pc:spChg>
      </pc:sldChg>
      <pc:sldChg chg="modSp modNotesTx">
        <pc:chgData name="Mike Eastwood" userId="2d3d6b68-b49c-4530-8ae9-e3944330a44d" providerId="ADAL" clId="{A45A418B-AEA2-43BD-A4EE-27E9AB550E1B}" dt="2023-03-08T16:08:37.941" v="3359" actId="20577"/>
        <pc:sldMkLst>
          <pc:docMk/>
          <pc:sldMk cId="1237437081" sldId="375"/>
        </pc:sldMkLst>
        <pc:spChg chg="mod">
          <ac:chgData name="Mike Eastwood" userId="2d3d6b68-b49c-4530-8ae9-e3944330a44d" providerId="ADAL" clId="{A45A418B-AEA2-43BD-A4EE-27E9AB550E1B}" dt="2023-03-08T16:08:16.140" v="3358" actId="27636"/>
          <ac:spMkLst>
            <pc:docMk/>
            <pc:sldMk cId="1237437081" sldId="375"/>
            <ac:spMk id="3" creationId="{00000000-0000-0000-0000-000000000000}"/>
          </ac:spMkLst>
        </pc:spChg>
      </pc:sldChg>
      <pc:sldChg chg="modSp add">
        <pc:chgData name="Mike Eastwood" userId="2d3d6b68-b49c-4530-8ae9-e3944330a44d" providerId="ADAL" clId="{A45A418B-AEA2-43BD-A4EE-27E9AB550E1B}" dt="2023-03-09T16:53:17.339" v="3368" actId="255"/>
        <pc:sldMkLst>
          <pc:docMk/>
          <pc:sldMk cId="2094978470" sldId="377"/>
        </pc:sldMkLst>
        <pc:spChg chg="mod">
          <ac:chgData name="Mike Eastwood" userId="2d3d6b68-b49c-4530-8ae9-e3944330a44d" providerId="ADAL" clId="{A45A418B-AEA2-43BD-A4EE-27E9AB550E1B}" dt="2023-03-07T11:06:55.339" v="1493" actId="20577"/>
          <ac:spMkLst>
            <pc:docMk/>
            <pc:sldMk cId="2094978470" sldId="377"/>
            <ac:spMk id="2" creationId="{305CA9D9-5AEB-47B8-BB73-D80395AF9B07}"/>
          </ac:spMkLst>
        </pc:spChg>
        <pc:spChg chg="mod">
          <ac:chgData name="Mike Eastwood" userId="2d3d6b68-b49c-4530-8ae9-e3944330a44d" providerId="ADAL" clId="{A45A418B-AEA2-43BD-A4EE-27E9AB550E1B}" dt="2023-03-09T16:53:17.339" v="3368" actId="255"/>
          <ac:spMkLst>
            <pc:docMk/>
            <pc:sldMk cId="2094978470" sldId="377"/>
            <ac:spMk id="3" creationId="{899F5885-88F4-46CC-92E5-4B819020454E}"/>
          </ac:spMkLst>
        </pc:spChg>
      </pc:sldChg>
      <pc:sldChg chg="modSp add">
        <pc:chgData name="Mike Eastwood" userId="2d3d6b68-b49c-4530-8ae9-e3944330a44d" providerId="ADAL" clId="{A45A418B-AEA2-43BD-A4EE-27E9AB550E1B}" dt="2023-03-09T16:53:46.794" v="3370" actId="255"/>
        <pc:sldMkLst>
          <pc:docMk/>
          <pc:sldMk cId="1154789209" sldId="378"/>
        </pc:sldMkLst>
        <pc:spChg chg="mod">
          <ac:chgData name="Mike Eastwood" userId="2d3d6b68-b49c-4530-8ae9-e3944330a44d" providerId="ADAL" clId="{A45A418B-AEA2-43BD-A4EE-27E9AB550E1B}" dt="2023-03-07T11:07:10.966" v="1513" actId="20577"/>
          <ac:spMkLst>
            <pc:docMk/>
            <pc:sldMk cId="1154789209" sldId="378"/>
            <ac:spMk id="2" creationId="{ABDF73C5-E24B-4C82-A5E7-20C04F96E054}"/>
          </ac:spMkLst>
        </pc:spChg>
        <pc:spChg chg="mod">
          <ac:chgData name="Mike Eastwood" userId="2d3d6b68-b49c-4530-8ae9-e3944330a44d" providerId="ADAL" clId="{A45A418B-AEA2-43BD-A4EE-27E9AB550E1B}" dt="2023-03-09T16:53:46.794" v="3370" actId="255"/>
          <ac:spMkLst>
            <pc:docMk/>
            <pc:sldMk cId="1154789209" sldId="378"/>
            <ac:spMk id="3" creationId="{E65824F5-60A0-4561-A32E-2382F9DE91F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BD58B-45D9-431B-8959-DDC8F88AEE6B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63C40B-3216-43B4-A1E1-F655E69BD8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609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3C40B-3216-43B4-A1E1-F655E69BD8A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0525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3C40B-3216-43B4-A1E1-F655E69BD8A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474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3C40B-3216-43B4-A1E1-F655E69BD8AD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4558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3C40B-3216-43B4-A1E1-F655E69BD8A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747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3C40B-3216-43B4-A1E1-F655E69BD8A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3750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3C40B-3216-43B4-A1E1-F655E69BD8A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2110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3C40B-3216-43B4-A1E1-F655E69BD8A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39122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3C40B-3216-43B4-A1E1-F655E69BD8A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471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3C40B-3216-43B4-A1E1-F655E69BD8A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7905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63C40B-3216-43B4-A1E1-F655E69BD8A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3274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Powerpoint back widescree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 descr="CoFe_white 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4598988"/>
            <a:ext cx="12604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Diocese of Liverpool_white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663" y="4360863"/>
            <a:ext cx="1646237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885" y="461597"/>
            <a:ext cx="7772400" cy="1037861"/>
          </a:xfrm>
        </p:spPr>
        <p:txBody>
          <a:bodyPr/>
          <a:lstStyle>
            <a:lvl1pPr algn="l">
              <a:lnSpc>
                <a:spcPct val="15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759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976197"/>
          </a:xfrm>
          <a:prstGeom prst="rect">
            <a:avLst/>
          </a:prstGeom>
        </p:spPr>
        <p:txBody>
          <a:bodyPr/>
          <a:lstStyle>
            <a:lvl1pPr>
              <a:defRPr>
                <a:latin typeface="Verdana"/>
                <a:cs typeface="Verdana"/>
              </a:defRPr>
            </a:lvl1pPr>
            <a:lvl2pPr>
              <a:defRPr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2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Powerpoint Background 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 descr="Blue 3wave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184650"/>
            <a:ext cx="8415338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CoFe_colour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4630738"/>
            <a:ext cx="15763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 descr="DioceseofLpool_blue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025" y="4419600"/>
            <a:ext cx="2057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0132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292490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Verdana"/>
                <a:cs typeface="Verdana"/>
              </a:defRPr>
            </a:lvl1pPr>
            <a:lvl2pPr>
              <a:defRPr sz="2400">
                <a:latin typeface="Verdana"/>
                <a:cs typeface="Verdana"/>
              </a:defRPr>
            </a:lvl2pPr>
            <a:lvl3pPr>
              <a:defRPr sz="2000">
                <a:latin typeface="Verdana"/>
                <a:cs typeface="Verdana"/>
              </a:defRPr>
            </a:lvl3pPr>
            <a:lvl4pPr>
              <a:defRPr sz="1800">
                <a:latin typeface="Verdana"/>
                <a:cs typeface="Verdana"/>
              </a:defRPr>
            </a:lvl4pPr>
            <a:lvl5pPr>
              <a:defRPr sz="1800"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292490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48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Verdana"/>
                <a:cs typeface="Verdan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493902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Verdana"/>
                <a:cs typeface="Verdana"/>
              </a:defRPr>
            </a:lvl1pPr>
            <a:lvl2pPr>
              <a:defRPr sz="2000">
                <a:latin typeface="Verdana"/>
                <a:cs typeface="Verdana"/>
              </a:defRPr>
            </a:lvl2pPr>
            <a:lvl3pPr>
              <a:defRPr sz="1800">
                <a:latin typeface="Verdana"/>
                <a:cs typeface="Verdana"/>
              </a:defRPr>
            </a:lvl3pPr>
            <a:lvl4pPr>
              <a:defRPr sz="1600">
                <a:latin typeface="Verdana"/>
                <a:cs typeface="Verdana"/>
              </a:defRPr>
            </a:lvl4pPr>
            <a:lvl5pPr>
              <a:defRPr sz="1600">
                <a:latin typeface="Verdana"/>
                <a:cs typeface="Verdan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>
                <a:latin typeface="Verdana"/>
                <a:cs typeface="Verdan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49390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83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Verdana"/>
                <a:cs typeface="Verdana"/>
              </a:defRPr>
            </a:lvl1pPr>
            <a:lvl2pPr>
              <a:defRPr sz="2800">
                <a:latin typeface="Verdana"/>
                <a:cs typeface="Verdana"/>
              </a:defRPr>
            </a:lvl2pPr>
            <a:lvl3pPr>
              <a:defRPr sz="2400">
                <a:latin typeface="Verdana"/>
                <a:cs typeface="Verdana"/>
              </a:defRPr>
            </a:lvl3pPr>
            <a:lvl4pPr>
              <a:defRPr sz="2000">
                <a:latin typeface="Verdana"/>
                <a:cs typeface="Verdana"/>
              </a:defRPr>
            </a:lvl4pPr>
            <a:lvl5pPr>
              <a:defRPr sz="2000">
                <a:latin typeface="Verdana"/>
                <a:cs typeface="Verdan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D4E1B1B-4534-4F61-9BE4-1B22E4EA4FCF}" type="datetimeFigureOut">
              <a:rPr lang="en-US" altLang="en-US"/>
              <a:pPr>
                <a:defRPr/>
              </a:pPr>
              <a:t>5/19/2023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0C2047D-47F0-4C1C-8D81-6A731762EC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682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4000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pic>
        <p:nvPicPr>
          <p:cNvPr id="1027" name="Picture 13" descr="CoFe_colourlogo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5" y="4613275"/>
            <a:ext cx="12604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4" descr="DioceseofLpool_blue.png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0075" y="4371975"/>
            <a:ext cx="16446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2" descr="Blue 3waves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4143375"/>
            <a:ext cx="8415338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0" r:id="rId2"/>
    <p:sldLayoutId id="2147483711" r:id="rId3"/>
    <p:sldLayoutId id="2147483715" r:id="rId4"/>
    <p:sldLayoutId id="2147483712" r:id="rId5"/>
    <p:sldLayoutId id="2147483713" r:id="rId6"/>
    <p:sldLayoutId id="2147483716" r:id="rId7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4990"/>
          </a:solidFill>
          <a:latin typeface="Georgia"/>
          <a:ea typeface="MS PGothic" panose="020B0600070205080204" pitchFamily="34" charset="-128"/>
          <a:cs typeface="Georgi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Georgia" charset="0"/>
          <a:ea typeface="MS PGothic" panose="020B0600070205080204" pitchFamily="34" charset="-128"/>
          <a:cs typeface="Georgia" panose="02040502050405020303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Georgia" charset="0"/>
          <a:ea typeface="MS PGothic" panose="020B0600070205080204" pitchFamily="34" charset="-128"/>
          <a:cs typeface="Georgia" panose="02040502050405020303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Georgia" charset="0"/>
          <a:ea typeface="MS PGothic" panose="020B0600070205080204" pitchFamily="34" charset="-128"/>
          <a:cs typeface="Georgia" panose="02040502050405020303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Georgia" charset="0"/>
          <a:ea typeface="MS PGothic" panose="020B0600070205080204" pitchFamily="34" charset="-128"/>
          <a:cs typeface="Georgia" panose="02040502050405020303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Georgia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Georgia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Georgia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>
          <a:solidFill>
            <a:srgbClr val="004990"/>
          </a:solidFill>
          <a:latin typeface="Georgia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885" y="461597"/>
            <a:ext cx="7772400" cy="1411808"/>
          </a:xfrm>
        </p:spPr>
        <p:txBody>
          <a:bodyPr>
            <a:normAutofit fontScale="90000"/>
          </a:bodyPr>
          <a:lstStyle/>
          <a:p>
            <a:r>
              <a:rPr lang="en-GB" dirty="0"/>
              <a:t>Welcome to Diocesan Synod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8493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F73C5-E24B-4C82-A5E7-20C04F96E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Liverpool’s unique finances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824F5-60A0-4561-A32E-2382F9DE9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09678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000" b="1" dirty="0" smtClean="0"/>
              <a:t>Liverpool DBF 2023 budget</a:t>
            </a:r>
          </a:p>
          <a:p>
            <a:pPr lvl="0"/>
            <a:r>
              <a:rPr lang="en-GB" sz="2000" dirty="0" smtClean="0"/>
              <a:t>£8m Deanery Parish Share (70%)</a:t>
            </a:r>
          </a:p>
          <a:p>
            <a:pPr lvl="0"/>
            <a:r>
              <a:rPr lang="en-GB" sz="2000" dirty="0" smtClean="0"/>
              <a:t>£1.7m </a:t>
            </a:r>
            <a:r>
              <a:rPr lang="en-GB" sz="2000" dirty="0" err="1" smtClean="0"/>
              <a:t>LInC</a:t>
            </a:r>
            <a:r>
              <a:rPr lang="en-GB" sz="2000" dirty="0" smtClean="0"/>
              <a:t> funding (15%)</a:t>
            </a:r>
          </a:p>
          <a:p>
            <a:pPr lvl="0"/>
            <a:r>
              <a:rPr lang="en-GB" sz="2000" dirty="0" smtClean="0"/>
              <a:t>£0.7m Investments &amp; rentals (6%)</a:t>
            </a:r>
          </a:p>
          <a:p>
            <a:pPr marL="0" lvl="0" indent="0">
              <a:buNone/>
            </a:pPr>
            <a:endParaRPr lang="en-GB" sz="900" dirty="0"/>
          </a:p>
          <a:p>
            <a:pPr marL="0" lvl="0" indent="0">
              <a:buNone/>
            </a:pPr>
            <a:r>
              <a:rPr lang="en-GB" sz="2000" b="1" dirty="0" smtClean="0"/>
              <a:t>Another diocesan budget</a:t>
            </a:r>
          </a:p>
          <a:p>
            <a:pPr lvl="0"/>
            <a:r>
              <a:rPr lang="en-GB" sz="2000" dirty="0" smtClean="0"/>
              <a:t>£3.8m Parish Share (48%)</a:t>
            </a:r>
          </a:p>
          <a:p>
            <a:pPr lvl="0"/>
            <a:r>
              <a:rPr lang="en-GB" sz="2000" dirty="0" smtClean="0"/>
              <a:t>£0.9m </a:t>
            </a:r>
            <a:r>
              <a:rPr lang="en-GB" sz="2000" dirty="0" err="1" smtClean="0"/>
              <a:t>LInC</a:t>
            </a:r>
            <a:r>
              <a:rPr lang="en-GB" sz="2000" dirty="0" smtClean="0"/>
              <a:t> funding (11%)</a:t>
            </a:r>
          </a:p>
          <a:p>
            <a:pPr lvl="0"/>
            <a:r>
              <a:rPr lang="en-GB" sz="2000" dirty="0" smtClean="0"/>
              <a:t>£2.6m Investments &amp; rentals (33%)</a:t>
            </a:r>
          </a:p>
          <a:p>
            <a:pPr marL="0" lvl="0" indent="0">
              <a:buNone/>
            </a:pPr>
            <a:endParaRPr lang="en-GB" sz="16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43202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Current plan – 5 elements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romanLcPeriod"/>
            </a:pPr>
            <a:r>
              <a:rPr lang="en-GB" sz="2000" smtClean="0"/>
              <a:t>Breathing-space </a:t>
            </a:r>
            <a:r>
              <a:rPr lang="en-GB" sz="2000" dirty="0" smtClean="0"/>
              <a:t>solution </a:t>
            </a:r>
            <a:r>
              <a:rPr lang="en-GB" sz="2000" dirty="0"/>
              <a:t>for 2023</a:t>
            </a:r>
          </a:p>
          <a:p>
            <a:pPr marL="514350" indent="-514350">
              <a:spcBef>
                <a:spcPts val="1200"/>
              </a:spcBef>
              <a:buFont typeface="+mj-lt"/>
              <a:buAutoNum type="romanLcPeriod"/>
            </a:pPr>
            <a:r>
              <a:rPr lang="en-GB" sz="2000" dirty="0" smtClean="0"/>
              <a:t>Get </a:t>
            </a:r>
            <a:r>
              <a:rPr lang="en-GB" sz="2000" dirty="0"/>
              <a:t>agreement </a:t>
            </a:r>
            <a:r>
              <a:rPr lang="en-GB" sz="2000" dirty="0" smtClean="0"/>
              <a:t>with National Church around </a:t>
            </a:r>
            <a:r>
              <a:rPr lang="en-GB" sz="2000" dirty="0"/>
              <a:t>root cause of our financial </a:t>
            </a:r>
            <a:r>
              <a:rPr lang="en-GB" sz="2000" dirty="0" smtClean="0"/>
              <a:t>challenge</a:t>
            </a:r>
          </a:p>
          <a:p>
            <a:pPr marL="514350" indent="-514350">
              <a:spcBef>
                <a:spcPts val="1200"/>
              </a:spcBef>
              <a:buFont typeface="+mj-lt"/>
              <a:buAutoNum type="romanLcPeriod"/>
            </a:pPr>
            <a:r>
              <a:rPr lang="en-GB" sz="2000" dirty="0"/>
              <a:t>Begin to tackle areas of outlying financial performance </a:t>
            </a:r>
            <a:endParaRPr lang="en-GB" sz="2000" dirty="0" smtClean="0"/>
          </a:p>
          <a:p>
            <a:pPr marL="514350" indent="-514350">
              <a:spcBef>
                <a:spcPts val="1200"/>
              </a:spcBef>
              <a:buFont typeface="+mj-lt"/>
              <a:buAutoNum type="romanLcPeriod"/>
            </a:pPr>
            <a:r>
              <a:rPr lang="en-GB" sz="2000" dirty="0"/>
              <a:t>Ask parishes to pay as much Parish Share as possible </a:t>
            </a:r>
          </a:p>
          <a:p>
            <a:pPr marL="514350" indent="-514350">
              <a:spcBef>
                <a:spcPts val="1200"/>
              </a:spcBef>
              <a:buFont typeface="+mj-lt"/>
              <a:buAutoNum type="romanLcPeriod"/>
            </a:pPr>
            <a:r>
              <a:rPr lang="en-GB" sz="2000" dirty="0"/>
              <a:t>Continue with Fit for Mission </a:t>
            </a:r>
          </a:p>
          <a:p>
            <a:pPr marL="514350" indent="-514350">
              <a:spcBef>
                <a:spcPts val="1200"/>
              </a:spcBef>
              <a:buFont typeface="+mj-lt"/>
              <a:buAutoNum type="romanLcPeriod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4427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Current plan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GB" sz="2000" dirty="0" smtClean="0"/>
          </a:p>
          <a:p>
            <a:pPr>
              <a:spcAft>
                <a:spcPts val="600"/>
              </a:spcAft>
            </a:pPr>
            <a:r>
              <a:rPr lang="en-GB" sz="2000" dirty="0" smtClean="0"/>
              <a:t>3 parts of SMMIB’s offer</a:t>
            </a:r>
          </a:p>
          <a:p>
            <a:pPr marL="857250" lvl="1" indent="-400050">
              <a:lnSpc>
                <a:spcPct val="120000"/>
              </a:lnSpc>
              <a:buFont typeface="+mj-lt"/>
              <a:buAutoNum type="romanLcPeriod"/>
            </a:pPr>
            <a:r>
              <a:rPr lang="en-GB" sz="1800" dirty="0"/>
              <a:t>Financial support for </a:t>
            </a:r>
            <a:r>
              <a:rPr lang="en-GB" sz="1800" dirty="0" smtClean="0"/>
              <a:t>2023</a:t>
            </a:r>
          </a:p>
          <a:p>
            <a:pPr marL="857250" lvl="1" indent="-400050">
              <a:lnSpc>
                <a:spcPct val="120000"/>
              </a:lnSpc>
              <a:buFont typeface="+mj-lt"/>
              <a:buAutoNum type="romanLcPeriod"/>
            </a:pPr>
            <a:r>
              <a:rPr lang="en-GB" sz="1800" dirty="0" smtClean="0"/>
              <a:t>2023 </a:t>
            </a:r>
            <a:r>
              <a:rPr lang="en-GB" sz="1800" dirty="0"/>
              <a:t>Independent Review</a:t>
            </a:r>
            <a:endParaRPr lang="en-GB" sz="900" dirty="0"/>
          </a:p>
          <a:p>
            <a:pPr marL="857250" lvl="1" indent="-400050">
              <a:lnSpc>
                <a:spcPct val="120000"/>
              </a:lnSpc>
              <a:buFont typeface="+mj-lt"/>
              <a:buAutoNum type="romanLcPeriod"/>
            </a:pPr>
            <a:r>
              <a:rPr lang="en-GB" sz="1800" dirty="0" smtClean="0"/>
              <a:t>Tackling </a:t>
            </a:r>
            <a:r>
              <a:rPr lang="en-GB" sz="1800" dirty="0"/>
              <a:t>financial </a:t>
            </a:r>
            <a:r>
              <a:rPr lang="en-GB" sz="1800" dirty="0" err="1" smtClean="0"/>
              <a:t>undercontribution</a:t>
            </a:r>
            <a:r>
              <a:rPr lang="en-GB" sz="1800" dirty="0" smtClean="0"/>
              <a:t> – Category </a:t>
            </a:r>
            <a:r>
              <a:rPr lang="en-GB" sz="1800" dirty="0" smtClean="0"/>
              <a:t>C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96231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Financial Support for 2023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endParaRPr lang="en-GB" sz="2000" dirty="0" smtClean="0"/>
          </a:p>
          <a:p>
            <a:pPr>
              <a:spcAft>
                <a:spcPts val="600"/>
              </a:spcAft>
            </a:pPr>
            <a:r>
              <a:rPr lang="en-GB" sz="2000" dirty="0" smtClean="0"/>
              <a:t>Up to £1 million to offset parish share underpayment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Should be enough that the DBF </a:t>
            </a:r>
            <a:r>
              <a:rPr lang="en-GB" sz="2000" dirty="0" smtClean="0"/>
              <a:t>can meet </a:t>
            </a:r>
            <a:r>
              <a:rPr lang="en-GB" sz="2000" dirty="0" smtClean="0"/>
              <a:t>the</a:t>
            </a:r>
            <a:r>
              <a:rPr lang="en-GB" sz="2000" dirty="0" smtClean="0"/>
              <a:t> budget</a:t>
            </a:r>
            <a:endParaRPr lang="en-GB" sz="2000" dirty="0" smtClean="0"/>
          </a:p>
          <a:p>
            <a:pPr lvl="1">
              <a:spcAft>
                <a:spcPts val="600"/>
              </a:spcAft>
            </a:pPr>
            <a:r>
              <a:rPr lang="en-GB" sz="1600" dirty="0"/>
              <a:t>i</a:t>
            </a:r>
            <a:r>
              <a:rPr lang="en-GB" sz="1600" dirty="0" smtClean="0"/>
              <a:t>f everyone pays as much as possible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Affect on 2023 parish share arrears yet to be agreed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Currently a one-off, don’t know what will happen in 2024</a:t>
            </a:r>
          </a:p>
        </p:txBody>
      </p:sp>
    </p:spTree>
    <p:extLst>
      <p:ext uri="{BB962C8B-B14F-4D97-AF65-F5344CB8AC3E}">
        <p14:creationId xmlns:p14="http://schemas.microsoft.com/office/powerpoint/2010/main" val="56516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Category 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2000" dirty="0" smtClean="0"/>
              <a:t>3 categories of parish from a financial perspective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 smtClean="0"/>
              <a:t>A, covers costs and makes suitable contribution to others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 smtClean="0"/>
              <a:t>B, receives subsidy at a suitable level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 smtClean="0"/>
              <a:t>C, </a:t>
            </a:r>
            <a:r>
              <a:rPr lang="en-GB" sz="1600" dirty="0" err="1" smtClean="0"/>
              <a:t>undercontributes</a:t>
            </a:r>
            <a:r>
              <a:rPr lang="en-GB" sz="1600" dirty="0" smtClean="0"/>
              <a:t> compared to others with similar deprivation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We will commit to tackling </a:t>
            </a:r>
            <a:r>
              <a:rPr lang="en-GB" sz="2000" dirty="0" err="1" smtClean="0"/>
              <a:t>undercontribution</a:t>
            </a:r>
            <a:endParaRPr lang="en-GB" sz="2000" dirty="0" smtClean="0"/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 smtClean="0"/>
              <a:t>Fairness – between parishes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 smtClean="0"/>
              <a:t>Accountability – for the </a:t>
            </a:r>
            <a:r>
              <a:rPr lang="en-GB" sz="1600" dirty="0" err="1" smtClean="0"/>
              <a:t>LInC</a:t>
            </a:r>
            <a:r>
              <a:rPr lang="en-GB" sz="1600" dirty="0"/>
              <a:t> </a:t>
            </a:r>
            <a:r>
              <a:rPr lang="en-GB" sz="1600" dirty="0" smtClean="0"/>
              <a:t>funding we get now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 smtClean="0"/>
              <a:t>Contributing to reducing the deficit</a:t>
            </a:r>
          </a:p>
        </p:txBody>
      </p:sp>
    </p:spTree>
    <p:extLst>
      <p:ext uri="{BB962C8B-B14F-4D97-AF65-F5344CB8AC3E}">
        <p14:creationId xmlns:p14="http://schemas.microsoft.com/office/powerpoint/2010/main" val="186699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Category 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2000" dirty="0" smtClean="0"/>
              <a:t>Category C team, funded by SMMIB will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dirty="0"/>
              <a:t>Make a </a:t>
            </a:r>
            <a:r>
              <a:rPr lang="en-GB" sz="1600" dirty="0" smtClean="0"/>
              <a:t>fair </a:t>
            </a:r>
            <a:r>
              <a:rPr lang="en-GB" sz="1600" dirty="0"/>
              <a:t>assessment of </a:t>
            </a:r>
            <a:r>
              <a:rPr lang="en-GB" sz="1600" dirty="0" smtClean="0"/>
              <a:t>parishes’ category</a:t>
            </a:r>
            <a:endParaRPr lang="en-GB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dirty="0" smtClean="0"/>
              <a:t>Identify </a:t>
            </a:r>
            <a:r>
              <a:rPr lang="en-GB" sz="1600" dirty="0"/>
              <a:t>practical routes out of category C status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dirty="0" smtClean="0"/>
              <a:t>Work </a:t>
            </a:r>
            <a:r>
              <a:rPr lang="en-GB" sz="1600" dirty="0"/>
              <a:t>with </a:t>
            </a:r>
            <a:r>
              <a:rPr lang="en-GB" sz="1600" dirty="0" smtClean="0"/>
              <a:t>deaneries to plan </a:t>
            </a:r>
            <a:r>
              <a:rPr lang="en-GB" sz="1600" dirty="0"/>
              <a:t>and implement </a:t>
            </a:r>
            <a:r>
              <a:rPr lang="en-GB" sz="1600" dirty="0" smtClean="0"/>
              <a:t>improvement</a:t>
            </a:r>
            <a:endParaRPr lang="en-GB" sz="1600" dirty="0"/>
          </a:p>
          <a:p>
            <a:endParaRPr lang="en-GB" sz="1100" dirty="0"/>
          </a:p>
          <a:p>
            <a:r>
              <a:rPr lang="en-GB" sz="2000" dirty="0"/>
              <a:t>Solutions may include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dirty="0" smtClean="0"/>
              <a:t>Increasing </a:t>
            </a:r>
            <a:r>
              <a:rPr lang="en-GB" sz="1600" dirty="0"/>
              <a:t>actual and potential financial </a:t>
            </a:r>
            <a:r>
              <a:rPr lang="en-GB" sz="1600" dirty="0" smtClean="0"/>
              <a:t>contribution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dirty="0" smtClean="0"/>
              <a:t>Reducing </a:t>
            </a:r>
            <a:r>
              <a:rPr lang="en-GB" sz="1600" dirty="0"/>
              <a:t>ministry </a:t>
            </a:r>
            <a:r>
              <a:rPr lang="en-GB" sz="1600" dirty="0" smtClean="0"/>
              <a:t>costs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dirty="0" smtClean="0"/>
              <a:t>Stopping some things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83548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Category 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2000" dirty="0" smtClean="0"/>
              <a:t>We are not changing our intentional bias to the poor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 smtClean="0"/>
              <a:t>Most deprived pay on average £17K per stipendiary post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 smtClean="0"/>
              <a:t>Least deprived pay on average £89K per stipendiary post</a:t>
            </a:r>
            <a:endParaRPr lang="en-GB" sz="2000" dirty="0" smtClean="0"/>
          </a:p>
          <a:p>
            <a:pPr>
              <a:spcAft>
                <a:spcPts val="600"/>
              </a:spcAft>
            </a:pPr>
            <a:r>
              <a:rPr lang="en-GB" sz="2000" dirty="0" smtClean="0"/>
              <a:t>Benefits will accrue to deaneries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/>
              <a:t>p</a:t>
            </a:r>
            <a:r>
              <a:rPr lang="en-GB" sz="1600" dirty="0" smtClean="0"/>
              <a:t>otential for more realistically affordable parish share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 smtClean="0"/>
              <a:t>help to make good plans about stipend allocations and parish </a:t>
            </a:r>
            <a:r>
              <a:rPr lang="en-GB" sz="1600" dirty="0" smtClean="0"/>
              <a:t>share</a:t>
            </a:r>
            <a:endParaRPr lang="en-GB" sz="1600" dirty="0"/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/>
              <a:t>s</a:t>
            </a:r>
            <a:r>
              <a:rPr lang="en-GB" sz="1600" dirty="0" smtClean="0"/>
              <a:t>upport in difficult conversations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901096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Independent 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2000" dirty="0" smtClean="0"/>
              <a:t>A </a:t>
            </a:r>
            <a:r>
              <a:rPr lang="en-GB" sz="2000" dirty="0" smtClean="0"/>
              <a:t>consultant </a:t>
            </a:r>
            <a:r>
              <a:rPr lang="en-GB" sz="2000" dirty="0" smtClean="0"/>
              <a:t>funded</a:t>
            </a:r>
            <a:r>
              <a:rPr lang="en-GB" sz="2000" dirty="0" smtClean="0"/>
              <a:t> </a:t>
            </a:r>
            <a:r>
              <a:rPr lang="en-GB" sz="2000" dirty="0" smtClean="0"/>
              <a:t>by </a:t>
            </a:r>
            <a:r>
              <a:rPr lang="en-GB" sz="2000" dirty="0" smtClean="0"/>
              <a:t>SMMIB</a:t>
            </a:r>
            <a:endParaRPr lang="en-GB" sz="2000" dirty="0" smtClean="0"/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 smtClean="0"/>
              <a:t>Embedded in the diocese for c. 4 months (from June 2023)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 smtClean="0"/>
              <a:t>Access to all decision-making at deanery and diocesan level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 smtClean="0"/>
              <a:t>Coming at our invitation so we can tell our story</a:t>
            </a:r>
            <a:endParaRPr lang="en-GB" sz="1600" dirty="0" smtClean="0"/>
          </a:p>
          <a:p>
            <a:pPr>
              <a:spcAft>
                <a:spcPts val="600"/>
              </a:spcAft>
            </a:pPr>
            <a:r>
              <a:rPr lang="en-GB" sz="2000" dirty="0" smtClean="0"/>
              <a:t>An agreed report with a plan for improvement</a:t>
            </a:r>
            <a:endParaRPr lang="en-GB" sz="2000" dirty="0"/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 smtClean="0"/>
              <a:t>What can be done within the diocese</a:t>
            </a:r>
            <a:endParaRPr lang="en-GB" sz="1600" dirty="0"/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 smtClean="0"/>
              <a:t>What can be done with SMMIB resources</a:t>
            </a:r>
            <a:endParaRPr lang="en-GB" sz="1600" dirty="0"/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 smtClean="0"/>
              <a:t>What will need to be recommended elsewhere</a:t>
            </a:r>
            <a:endParaRPr lang="en-GB" sz="1600" dirty="0"/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GB" sz="1600" dirty="0" smtClean="0"/>
          </a:p>
          <a:p>
            <a:pPr>
              <a:spcAft>
                <a:spcPts val="600"/>
              </a:spcAft>
            </a:pP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34092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Independent Review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sz="2000" dirty="0" smtClean="0"/>
              <a:t>Core question: can we find a </a:t>
            </a:r>
            <a:r>
              <a:rPr lang="en-GB" sz="2000" dirty="0" smtClean="0"/>
              <a:t>£1 million solution?</a:t>
            </a:r>
            <a:endParaRPr lang="en-GB" sz="2000" dirty="0" smtClean="0"/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 smtClean="0"/>
              <a:t>can we manage </a:t>
            </a:r>
            <a:r>
              <a:rPr lang="en-GB" sz="1600" dirty="0"/>
              <a:t>our way </a:t>
            </a:r>
            <a:r>
              <a:rPr lang="en-GB" sz="1600" dirty="0" smtClean="0"/>
              <a:t>to £1 million more?</a:t>
            </a:r>
            <a:endParaRPr lang="en-GB" sz="1600" dirty="0"/>
          </a:p>
          <a:p>
            <a:pPr marL="457200" lvl="1" indent="0">
              <a:spcAft>
                <a:spcPts val="600"/>
              </a:spcAft>
              <a:buNone/>
            </a:pPr>
            <a:r>
              <a:rPr lang="en-GB" sz="1600" dirty="0"/>
              <a:t>	- in the short term?		- in the long term?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 smtClean="0"/>
              <a:t>Can we grow our </a:t>
            </a:r>
            <a:r>
              <a:rPr lang="en-GB" sz="1600" dirty="0"/>
              <a:t>way </a:t>
            </a:r>
            <a:r>
              <a:rPr lang="en-GB" sz="1600" dirty="0" smtClean="0"/>
              <a:t>to £1 million more?</a:t>
            </a:r>
            <a:endParaRPr lang="en-GB" sz="1600" dirty="0"/>
          </a:p>
          <a:p>
            <a:pPr marL="457200" lvl="1" indent="0">
              <a:spcAft>
                <a:spcPts val="600"/>
              </a:spcAft>
              <a:buNone/>
            </a:pPr>
            <a:r>
              <a:rPr lang="en-GB" sz="1600" dirty="0" smtClean="0"/>
              <a:t>	- </a:t>
            </a:r>
            <a:r>
              <a:rPr lang="en-GB" sz="1600" dirty="0"/>
              <a:t>in the short term?		- in the long term?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Keeping the focus on the core question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 smtClean="0"/>
              <a:t>Don’t be distracted by other issues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1878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185A4-F5C7-49BE-B014-9A002965D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to do next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8A4A0-B78F-4226-99A5-DE619DF13D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48825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Pray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 smtClean="0"/>
              <a:t>For God’s blessing and guidance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 smtClean="0"/>
              <a:t>For one another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 smtClean="0"/>
              <a:t>For members of SMMIB, the reviewer and others</a:t>
            </a:r>
            <a:endParaRPr lang="en-GB" sz="1600" dirty="0"/>
          </a:p>
          <a:p>
            <a:pPr>
              <a:spcAft>
                <a:spcPts val="600"/>
              </a:spcAft>
            </a:pPr>
            <a:r>
              <a:rPr lang="en-GB" sz="2000" dirty="0" smtClean="0"/>
              <a:t>Talk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 smtClean="0"/>
              <a:t>About the core financial challenge: lack of assets and associated income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Help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 smtClean="0"/>
              <a:t>By engaging with the independent review as necessary</a:t>
            </a:r>
          </a:p>
          <a:p>
            <a:pPr lvl="1"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GB" sz="1600" dirty="0" smtClean="0"/>
              <a:t>By encouraging as much full parish share payment as possible</a:t>
            </a:r>
            <a:endParaRPr lang="en-GB" sz="1600" dirty="0"/>
          </a:p>
          <a:p>
            <a:pPr lvl="1">
              <a:buFont typeface="Courier New" panose="02070309020205020404" pitchFamily="49" charset="0"/>
              <a:buChar char="o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73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8885" y="461597"/>
            <a:ext cx="7772400" cy="1411808"/>
          </a:xfrm>
        </p:spPr>
        <p:txBody>
          <a:bodyPr>
            <a:normAutofit fontScale="90000"/>
          </a:bodyPr>
          <a:lstStyle/>
          <a:p>
            <a:r>
              <a:rPr lang="en-GB" dirty="0"/>
              <a:t>Financial position of the Diocese</a:t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>May </a:t>
            </a:r>
            <a:r>
              <a:rPr lang="en-GB" sz="3600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421506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F73C5-E24B-4C82-A5E7-20C04F96E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Reminder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824F5-60A0-4561-A32E-2382F9DE9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096786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sz="2000" b="1" dirty="0" smtClean="0"/>
              <a:t>Liverpool DBF 2023 budget - £</a:t>
            </a:r>
            <a:r>
              <a:rPr lang="en-GB" sz="2000" b="1" dirty="0" smtClean="0"/>
              <a:t>1 million </a:t>
            </a:r>
            <a:r>
              <a:rPr lang="en-GB" sz="2000" b="1" dirty="0" smtClean="0"/>
              <a:t>endowment</a:t>
            </a:r>
          </a:p>
          <a:p>
            <a:pPr lvl="0"/>
            <a:r>
              <a:rPr lang="en-GB" sz="2000" dirty="0" smtClean="0"/>
              <a:t>£8m Deanery Parish Share (70%)</a:t>
            </a:r>
          </a:p>
          <a:p>
            <a:pPr lvl="0"/>
            <a:r>
              <a:rPr lang="en-GB" sz="2000" dirty="0" smtClean="0"/>
              <a:t>£1.7m </a:t>
            </a:r>
            <a:r>
              <a:rPr lang="en-GB" sz="2000" dirty="0" err="1" smtClean="0"/>
              <a:t>LInC</a:t>
            </a:r>
            <a:r>
              <a:rPr lang="en-GB" sz="2000" dirty="0" smtClean="0"/>
              <a:t> funding (15%)</a:t>
            </a:r>
          </a:p>
          <a:p>
            <a:pPr lvl="0"/>
            <a:r>
              <a:rPr lang="en-GB" sz="2000" dirty="0" smtClean="0"/>
              <a:t>£0.7m Investments &amp; rentals (6%)</a:t>
            </a:r>
          </a:p>
          <a:p>
            <a:pPr marL="0" lvl="0" indent="0">
              <a:buNone/>
            </a:pPr>
            <a:endParaRPr lang="en-GB" sz="900" dirty="0"/>
          </a:p>
          <a:p>
            <a:pPr marL="0" lvl="0" indent="0">
              <a:buNone/>
            </a:pPr>
            <a:r>
              <a:rPr lang="en-GB" sz="2000" b="1" dirty="0" smtClean="0"/>
              <a:t>Another more typical diocese - £</a:t>
            </a:r>
            <a:r>
              <a:rPr lang="en-GB" sz="2000" b="1" dirty="0" smtClean="0"/>
              <a:t>35 million </a:t>
            </a:r>
            <a:r>
              <a:rPr lang="en-GB" sz="2000" b="1" dirty="0" smtClean="0"/>
              <a:t>endowment</a:t>
            </a:r>
          </a:p>
          <a:p>
            <a:pPr lvl="0"/>
            <a:r>
              <a:rPr lang="en-GB" sz="2000" dirty="0" smtClean="0"/>
              <a:t>£3.8m Parish Share (48%)</a:t>
            </a:r>
          </a:p>
          <a:p>
            <a:pPr lvl="0"/>
            <a:r>
              <a:rPr lang="en-GB" sz="2000" dirty="0" smtClean="0"/>
              <a:t>£0.9m </a:t>
            </a:r>
            <a:r>
              <a:rPr lang="en-GB" sz="2000" dirty="0" err="1" smtClean="0"/>
              <a:t>LInC</a:t>
            </a:r>
            <a:r>
              <a:rPr lang="en-GB" sz="2000" dirty="0" smtClean="0"/>
              <a:t> funding (11%)</a:t>
            </a:r>
          </a:p>
          <a:p>
            <a:pPr lvl="0"/>
            <a:r>
              <a:rPr lang="en-GB" sz="2000" dirty="0" smtClean="0"/>
              <a:t>£2.6m Investments &amp; rentals (33%)</a:t>
            </a:r>
          </a:p>
          <a:p>
            <a:pPr marL="0" lvl="0" indent="0">
              <a:buNone/>
            </a:pPr>
            <a:endParaRPr lang="en-GB" sz="16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96495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CA9D9-5AEB-47B8-BB73-D80395AF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Last time - reminder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F5885-88F4-46CC-92E5-4B8190204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endParaRPr lang="en-GB" sz="2000" dirty="0" smtClean="0"/>
          </a:p>
          <a:p>
            <a:pPr lvl="0">
              <a:lnSpc>
                <a:spcPct val="120000"/>
              </a:lnSpc>
            </a:pPr>
            <a:r>
              <a:rPr lang="en-GB" sz="2000" dirty="0" smtClean="0"/>
              <a:t>Money </a:t>
            </a:r>
            <a:r>
              <a:rPr lang="en-GB" sz="2000" dirty="0"/>
              <a:t>as missional choice</a:t>
            </a:r>
          </a:p>
          <a:p>
            <a:pPr lvl="0">
              <a:lnSpc>
                <a:spcPct val="120000"/>
              </a:lnSpc>
            </a:pPr>
            <a:r>
              <a:rPr lang="en-GB" sz="2000" dirty="0"/>
              <a:t>Structural deficit of up to £1 </a:t>
            </a:r>
            <a:r>
              <a:rPr lang="en-GB" sz="2000" dirty="0" smtClean="0"/>
              <a:t>million</a:t>
            </a:r>
          </a:p>
          <a:p>
            <a:pPr lvl="0">
              <a:lnSpc>
                <a:spcPct val="120000"/>
              </a:lnSpc>
            </a:pPr>
            <a:r>
              <a:rPr lang="en-GB" sz="2000" dirty="0" smtClean="0"/>
              <a:t>Caused </a:t>
            </a:r>
            <a:r>
              <a:rPr lang="en-GB" sz="2000" dirty="0"/>
              <a:t>by reduced income </a:t>
            </a:r>
            <a:r>
              <a:rPr lang="en-GB" sz="2000" dirty="0" smtClean="0"/>
              <a:t>not</a:t>
            </a:r>
            <a:r>
              <a:rPr lang="en-GB" sz="2000" dirty="0" smtClean="0"/>
              <a:t> </a:t>
            </a:r>
            <a:r>
              <a:rPr lang="en-GB" sz="2000" dirty="0"/>
              <a:t>increased </a:t>
            </a:r>
            <a:r>
              <a:rPr lang="en-GB" sz="2000" dirty="0" smtClean="0"/>
              <a:t>expenditure</a:t>
            </a: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497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CA9D9-5AEB-47B8-BB73-D80395AF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Last time - reminder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F5885-88F4-46CC-92E5-4B8190204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endParaRPr lang="en-GB" sz="2000" dirty="0" smtClean="0"/>
          </a:p>
          <a:p>
            <a:pPr lvl="0">
              <a:lnSpc>
                <a:spcPct val="120000"/>
              </a:lnSpc>
            </a:pPr>
            <a:r>
              <a:rPr lang="en-GB" sz="2000" dirty="0" smtClean="0"/>
              <a:t>Plan </a:t>
            </a:r>
            <a:r>
              <a:rPr lang="en-GB" sz="2000" dirty="0"/>
              <a:t>A = more </a:t>
            </a:r>
            <a:r>
              <a:rPr lang="en-GB" sz="2000" dirty="0" smtClean="0"/>
              <a:t>income, Plan </a:t>
            </a:r>
            <a:r>
              <a:rPr lang="en-GB" sz="2000" dirty="0"/>
              <a:t>B = reduced </a:t>
            </a:r>
            <a:r>
              <a:rPr lang="en-GB" sz="2000" dirty="0" smtClean="0"/>
              <a:t>cost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M</a:t>
            </a:r>
            <a:r>
              <a:rPr lang="en-GB" sz="2000" dirty="0" smtClean="0"/>
              <a:t>aintain </a:t>
            </a:r>
            <a:r>
              <a:rPr lang="en-GB" sz="2000" dirty="0"/>
              <a:t>3-fold </a:t>
            </a:r>
            <a:r>
              <a:rPr lang="en-GB" sz="2000" dirty="0" smtClean="0"/>
              <a:t>partnership: parish, diocese, national</a:t>
            </a:r>
          </a:p>
          <a:p>
            <a:pPr>
              <a:spcAft>
                <a:spcPts val="600"/>
              </a:spcAft>
            </a:pPr>
            <a:r>
              <a:rPr lang="en-GB" sz="2000" dirty="0"/>
              <a:t>No financial support puts us in very different </a:t>
            </a:r>
            <a:r>
              <a:rPr lang="en-GB" sz="2000" dirty="0" smtClean="0"/>
              <a:t>territory</a:t>
            </a:r>
            <a:endParaRPr lang="en-GB" sz="2000" dirty="0"/>
          </a:p>
          <a:p>
            <a:pPr>
              <a:spcAft>
                <a:spcPts val="600"/>
              </a:spcAft>
            </a:pPr>
            <a:r>
              <a:rPr lang="en-GB" sz="2000" dirty="0"/>
              <a:t>May be the first, but definitely not last diocese, to face this</a:t>
            </a:r>
          </a:p>
          <a:p>
            <a:pPr lvl="0">
              <a:lnSpc>
                <a:spcPct val="120000"/>
              </a:lnSpc>
            </a:pP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659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CA9D9-5AEB-47B8-BB73-D80395AF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Since last time…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F5885-88F4-46CC-92E5-4B8190204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en-GB" sz="2000" dirty="0" smtClean="0"/>
              <a:t>Completed initial assessment with National Church staff</a:t>
            </a:r>
          </a:p>
          <a:p>
            <a:pPr lvl="0">
              <a:lnSpc>
                <a:spcPct val="120000"/>
              </a:lnSpc>
            </a:pPr>
            <a:r>
              <a:rPr lang="en-GB" sz="2000" dirty="0" smtClean="0"/>
              <a:t>Made an initial bid to SMMIB and received a response</a:t>
            </a:r>
          </a:p>
          <a:p>
            <a:pPr marL="0" lvl="0" indent="0">
              <a:lnSpc>
                <a:spcPct val="120000"/>
              </a:lnSpc>
              <a:buNone/>
            </a:pPr>
            <a:endParaRPr lang="en-GB" sz="2000" dirty="0"/>
          </a:p>
          <a:p>
            <a:pPr lvl="0">
              <a:lnSpc>
                <a:spcPct val="120000"/>
              </a:lnSpc>
            </a:pPr>
            <a:r>
              <a:rPr lang="en-GB" sz="2000" dirty="0" smtClean="0"/>
              <a:t>Today –</a:t>
            </a:r>
          </a:p>
          <a:p>
            <a:pPr lvl="1">
              <a:lnSpc>
                <a:spcPct val="120000"/>
              </a:lnSpc>
            </a:pPr>
            <a:r>
              <a:rPr lang="en-GB" sz="2000" dirty="0" smtClean="0"/>
              <a:t>Reminder of our financial position</a:t>
            </a:r>
          </a:p>
          <a:p>
            <a:pPr lvl="1">
              <a:lnSpc>
                <a:spcPct val="120000"/>
              </a:lnSpc>
            </a:pPr>
            <a:r>
              <a:rPr lang="en-GB" sz="2000" dirty="0" smtClean="0"/>
              <a:t>Three elements of SMMIB support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54731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CA9D9-5AEB-47B8-BB73-D80395AF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9F5885-88F4-46CC-92E5-4B8190204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>
              <a:lnSpc>
                <a:spcPct val="120000"/>
              </a:lnSpc>
            </a:pPr>
            <a:r>
              <a:rPr lang="en-GB" sz="2000" dirty="0" smtClean="0"/>
              <a:t>£1 million problem</a:t>
            </a:r>
          </a:p>
          <a:p>
            <a:pPr lvl="0">
              <a:lnSpc>
                <a:spcPct val="120000"/>
              </a:lnSpc>
            </a:pPr>
            <a:r>
              <a:rPr lang="en-GB" sz="2000" dirty="0" smtClean="0"/>
              <a:t>Liverpool’s unique finances</a:t>
            </a:r>
          </a:p>
          <a:p>
            <a:pPr marL="0" lvl="0" indent="0">
              <a:lnSpc>
                <a:spcPct val="120000"/>
              </a:lnSpc>
              <a:buNone/>
            </a:pPr>
            <a:endParaRPr lang="en-GB" sz="2000" dirty="0"/>
          </a:p>
          <a:p>
            <a:pPr lvl="0">
              <a:lnSpc>
                <a:spcPct val="120000"/>
              </a:lnSpc>
            </a:pPr>
            <a:r>
              <a:rPr lang="en-GB" sz="2000" dirty="0" smtClean="0"/>
              <a:t>Financial support for 2023</a:t>
            </a:r>
          </a:p>
          <a:p>
            <a:pPr lvl="0">
              <a:lnSpc>
                <a:spcPct val="120000"/>
              </a:lnSpc>
            </a:pPr>
            <a:r>
              <a:rPr lang="en-GB" sz="2000" dirty="0" smtClean="0"/>
              <a:t>Tackling financial underperformance</a:t>
            </a:r>
          </a:p>
          <a:p>
            <a:pPr lvl="0">
              <a:lnSpc>
                <a:spcPct val="120000"/>
              </a:lnSpc>
            </a:pPr>
            <a:r>
              <a:rPr lang="en-GB" sz="2000" dirty="0" smtClean="0"/>
              <a:t>2023 </a:t>
            </a:r>
            <a:r>
              <a:rPr lang="en-GB" sz="2000" dirty="0"/>
              <a:t>I</a:t>
            </a:r>
            <a:r>
              <a:rPr lang="en-GB" sz="2000" dirty="0" smtClean="0"/>
              <a:t>ndependent </a:t>
            </a:r>
            <a:r>
              <a:rPr lang="en-GB" sz="2000" dirty="0"/>
              <a:t>R</a:t>
            </a:r>
            <a:r>
              <a:rPr lang="en-GB" sz="2000" dirty="0" smtClean="0"/>
              <a:t>eview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594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F73C5-E24B-4C82-A5E7-20C04F96E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£1 million problem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824F5-60A0-4561-A32E-2382F9DE9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096786"/>
          </a:xfrm>
        </p:spPr>
        <p:txBody>
          <a:bodyPr>
            <a:noAutofit/>
          </a:bodyPr>
          <a:lstStyle/>
          <a:p>
            <a:pPr lvl="0"/>
            <a:r>
              <a:rPr lang="en-GB" sz="2000" dirty="0" smtClean="0"/>
              <a:t>Underlying deficit of £1 million in parish share payments</a:t>
            </a:r>
            <a:endParaRPr lang="en-GB" sz="2000" dirty="0"/>
          </a:p>
          <a:p>
            <a:pPr lvl="1"/>
            <a:r>
              <a:rPr lang="en-GB" sz="1600" dirty="0"/>
              <a:t>Fewer </a:t>
            </a:r>
            <a:r>
              <a:rPr lang="en-GB" sz="1600" dirty="0" smtClean="0"/>
              <a:t>people post-</a:t>
            </a:r>
            <a:r>
              <a:rPr lang="en-GB" sz="1600" dirty="0" err="1" smtClean="0"/>
              <a:t>Covid</a:t>
            </a:r>
            <a:r>
              <a:rPr lang="en-GB" sz="1600" dirty="0" smtClean="0"/>
              <a:t> – 10 years’ decline in 2</a:t>
            </a:r>
            <a:endParaRPr lang="en-GB" sz="1200" dirty="0"/>
          </a:p>
          <a:p>
            <a:pPr lvl="1"/>
            <a:r>
              <a:rPr lang="en-GB" sz="1600" dirty="0" smtClean="0"/>
              <a:t>People have less money (cost of living crisis) </a:t>
            </a:r>
          </a:p>
          <a:p>
            <a:pPr lvl="1"/>
            <a:r>
              <a:rPr lang="en-GB" sz="1600" dirty="0" smtClean="0"/>
              <a:t>Utility costs and other cost pressures for parishes</a:t>
            </a:r>
            <a:endParaRPr lang="en-GB" sz="1400" dirty="0"/>
          </a:p>
          <a:p>
            <a:pPr lvl="0"/>
            <a:r>
              <a:rPr lang="en-GB" sz="2000" dirty="0" smtClean="0"/>
              <a:t>Despite continuing </a:t>
            </a:r>
            <a:r>
              <a:rPr lang="en-GB" sz="2000" dirty="0"/>
              <a:t>Liverpool </a:t>
            </a:r>
            <a:r>
              <a:rPr lang="en-GB" sz="2000" dirty="0" err="1"/>
              <a:t>overperformance</a:t>
            </a:r>
            <a:endParaRPr lang="en-GB" sz="2000" dirty="0"/>
          </a:p>
          <a:p>
            <a:pPr lvl="1"/>
            <a:r>
              <a:rPr lang="en-GB" sz="1600" dirty="0" smtClean="0"/>
              <a:t>Holding down parish share (asking for less cash than in 2019)</a:t>
            </a:r>
            <a:endParaRPr lang="en-GB" sz="1200" dirty="0"/>
          </a:p>
          <a:p>
            <a:pPr lvl="1"/>
            <a:r>
              <a:rPr lang="en-GB" sz="1600" dirty="0" smtClean="0"/>
              <a:t>Good stewardship practice (highest level of PGS </a:t>
            </a:r>
            <a:r>
              <a:rPr lang="en-GB" sz="1600" dirty="0" err="1" smtClean="0"/>
              <a:t>takeup</a:t>
            </a:r>
            <a:r>
              <a:rPr lang="en-GB" sz="1600" dirty="0" smtClean="0"/>
              <a:t>)</a:t>
            </a:r>
            <a:endParaRPr lang="en-GB" sz="1600" dirty="0"/>
          </a:p>
          <a:p>
            <a:pPr lvl="1"/>
            <a:r>
              <a:rPr lang="en-GB" sz="1600" dirty="0" smtClean="0"/>
              <a:t>Continuing high levels of commitment to parish share</a:t>
            </a:r>
            <a:endParaRPr lang="en-GB" sz="1400" dirty="0"/>
          </a:p>
          <a:p>
            <a:r>
              <a:rPr lang="en-GB" sz="2000" dirty="0" smtClean="0"/>
              <a:t>Depleted parish reserves</a:t>
            </a:r>
            <a:endParaRPr lang="en-GB" sz="2000" dirty="0"/>
          </a:p>
          <a:p>
            <a:pPr lvl="1"/>
            <a:r>
              <a:rPr lang="en-GB" sz="1600" dirty="0" smtClean="0"/>
              <a:t>Typically now under £20K</a:t>
            </a:r>
            <a:endParaRPr lang="en-GB" sz="16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5478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F73C5-E24B-4C82-A5E7-20C04F96E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£1 million problem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824F5-60A0-4561-A32E-2382F9DE9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096786"/>
          </a:xfrm>
        </p:spPr>
        <p:txBody>
          <a:bodyPr>
            <a:noAutofit/>
          </a:bodyPr>
          <a:lstStyle/>
          <a:p>
            <a:pPr lvl="0"/>
            <a:r>
              <a:rPr lang="en-GB" sz="2000" dirty="0" smtClean="0"/>
              <a:t>Liverpool is not unusual</a:t>
            </a:r>
          </a:p>
          <a:p>
            <a:pPr lvl="0"/>
            <a:r>
              <a:rPr lang="en-GB" sz="2000" dirty="0" smtClean="0"/>
              <a:t>Every part of the country faces similar challenges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dirty="0" smtClean="0"/>
              <a:t>Long-term decline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dirty="0" err="1" smtClean="0"/>
              <a:t>Covid</a:t>
            </a:r>
            <a:endParaRPr lang="en-GB" sz="16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dirty="0" smtClean="0"/>
              <a:t>Economic factors</a:t>
            </a:r>
          </a:p>
          <a:p>
            <a:pPr lvl="0"/>
            <a:r>
              <a:rPr lang="en-GB" sz="2000" dirty="0" smtClean="0"/>
              <a:t>Liverpool not a significant outlier relative to other dioceses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1600" dirty="0"/>
              <a:t>e</a:t>
            </a:r>
            <a:r>
              <a:rPr lang="en-GB" sz="1600" dirty="0" smtClean="0"/>
              <a:t>.g. in attendance, new joiners, giving</a:t>
            </a:r>
          </a:p>
          <a:p>
            <a:pPr lvl="0"/>
            <a:r>
              <a:rPr lang="en-GB" sz="2000" dirty="0" smtClean="0"/>
              <a:t>Diocesan deficits in 2023 will be £39m (2022: £43m)</a:t>
            </a:r>
            <a:endParaRPr lang="en-GB" sz="16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0138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F73C5-E24B-4C82-A5E7-20C04F96E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Liverpool’s unique finances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824F5-60A0-4561-A32E-2382F9DE9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096786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endParaRPr lang="en-GB" sz="2000" b="1" dirty="0" smtClean="0"/>
          </a:p>
          <a:p>
            <a:pPr marL="0" lvl="0" indent="0" algn="ctr">
              <a:buNone/>
            </a:pPr>
            <a:r>
              <a:rPr lang="en-GB" sz="2000" b="1" dirty="0" smtClean="0"/>
              <a:t>We have no significant land or investment assets</a:t>
            </a:r>
          </a:p>
          <a:p>
            <a:pPr marL="0" lvl="0" indent="0" algn="ctr">
              <a:buNone/>
            </a:pPr>
            <a:endParaRPr lang="en-GB" sz="1100" b="1" dirty="0" smtClean="0"/>
          </a:p>
          <a:p>
            <a:pPr lvl="0"/>
            <a:r>
              <a:rPr lang="en-GB" sz="2000" dirty="0" smtClean="0"/>
              <a:t>Typical endowment/glebe is </a:t>
            </a:r>
            <a:r>
              <a:rPr lang="en-GB" sz="2000" b="1" dirty="0" smtClean="0"/>
              <a:t>£35m</a:t>
            </a:r>
            <a:r>
              <a:rPr lang="en-GB" sz="2000" dirty="0" smtClean="0"/>
              <a:t>; Liverpool’s is </a:t>
            </a:r>
            <a:r>
              <a:rPr lang="en-GB" sz="2000" b="1" dirty="0" smtClean="0"/>
              <a:t>£1m</a:t>
            </a:r>
          </a:p>
          <a:p>
            <a:pPr lvl="0"/>
            <a:r>
              <a:rPr lang="en-GB" sz="2000" dirty="0" smtClean="0"/>
              <a:t>Causes are historic distribution plus low land values</a:t>
            </a:r>
          </a:p>
          <a:p>
            <a:pPr lvl="0"/>
            <a:r>
              <a:rPr lang="en-GB" sz="2000" dirty="0" smtClean="0"/>
              <a:t>Minimal additional working capital</a:t>
            </a:r>
          </a:p>
          <a:p>
            <a:pPr lvl="0"/>
            <a:endParaRPr lang="en-GB" sz="1600" dirty="0"/>
          </a:p>
          <a:p>
            <a:pPr lvl="0"/>
            <a:r>
              <a:rPr lang="en-GB" sz="2000" dirty="0"/>
              <a:t>Assets mean resilience</a:t>
            </a:r>
          </a:p>
          <a:p>
            <a:pPr lvl="0"/>
            <a:r>
              <a:rPr lang="en-GB" sz="2000" dirty="0"/>
              <a:t>Assets bring additional income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5073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f299523-3378-4fc5-94e8-2b57708e1349" xsi:nil="true"/>
    <lcf76f155ced4ddcb4097134ff3c332f xmlns="1da5062c-4592-496b-ad9b-eb16bcbb6658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ED62D0C76E22499918701088767BDF" ma:contentTypeVersion="16" ma:contentTypeDescription="Create a new document." ma:contentTypeScope="" ma:versionID="703f8d1c42e5c59401ca2871250d1a7c">
  <xsd:schema xmlns:xsd="http://www.w3.org/2001/XMLSchema" xmlns:xs="http://www.w3.org/2001/XMLSchema" xmlns:p="http://schemas.microsoft.com/office/2006/metadata/properties" xmlns:ns2="1da5062c-4592-496b-ad9b-eb16bcbb6658" xmlns:ns3="8f299523-3378-4fc5-94e8-2b57708e1349" targetNamespace="http://schemas.microsoft.com/office/2006/metadata/properties" ma:root="true" ma:fieldsID="c451186f0d33f7e3e4c292f91972467c" ns2:_="" ns3:_="">
    <xsd:import namespace="1da5062c-4592-496b-ad9b-eb16bcbb6658"/>
    <xsd:import namespace="8f299523-3378-4fc5-94e8-2b57708e13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a5062c-4592-496b-ad9b-eb16bcbb66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7736448d-03a9-4c3f-871d-f800b550f3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99523-3378-4fc5-94e8-2b57708e1349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63b67e6a-8ac5-4645-a155-9abd710bd209}" ma:internalName="TaxCatchAll" ma:showField="CatchAllData" ma:web="8f299523-3378-4fc5-94e8-2b57708e134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ADD933-546C-487D-A685-61C6FD6E9903}">
  <ds:schemaRefs>
    <ds:schemaRef ds:uri="8f299523-3378-4fc5-94e8-2b57708e1349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1da5062c-4592-496b-ad9b-eb16bcbb665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4019103-53EE-4669-A909-694F37025B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a5062c-4592-496b-ad9b-eb16bcbb6658"/>
    <ds:schemaRef ds:uri="8f299523-3378-4fc5-94e8-2b57708e13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CEB858-FDA8-4099-ADAA-48A4C3D819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8347</TotalTime>
  <Words>930</Words>
  <Application>Microsoft Office PowerPoint</Application>
  <PresentationFormat>On-screen Show (16:9)</PresentationFormat>
  <Paragraphs>160</Paragraphs>
  <Slides>20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MS PGothic</vt:lpstr>
      <vt:lpstr>MS PGothic</vt:lpstr>
      <vt:lpstr>Arial</vt:lpstr>
      <vt:lpstr>Calibri</vt:lpstr>
      <vt:lpstr>Courier New</vt:lpstr>
      <vt:lpstr>Georgia</vt:lpstr>
      <vt:lpstr>Verdana</vt:lpstr>
      <vt:lpstr>Office Theme</vt:lpstr>
      <vt:lpstr>Welcome to Diocesan Synod  </vt:lpstr>
      <vt:lpstr>Financial position of the Diocese  May 2023</vt:lpstr>
      <vt:lpstr>Last time - reminder</vt:lpstr>
      <vt:lpstr>Last time - reminder</vt:lpstr>
      <vt:lpstr>Since last time…</vt:lpstr>
      <vt:lpstr>Today</vt:lpstr>
      <vt:lpstr>£1 million problem</vt:lpstr>
      <vt:lpstr>£1 million problem</vt:lpstr>
      <vt:lpstr>Liverpool’s unique finances</vt:lpstr>
      <vt:lpstr>Liverpool’s unique finances</vt:lpstr>
      <vt:lpstr>Current plan – 5 elements</vt:lpstr>
      <vt:lpstr>Current plan</vt:lpstr>
      <vt:lpstr>Financial Support for 2023</vt:lpstr>
      <vt:lpstr>Category C</vt:lpstr>
      <vt:lpstr>Category C</vt:lpstr>
      <vt:lpstr>Category C</vt:lpstr>
      <vt:lpstr>Independent Review</vt:lpstr>
      <vt:lpstr>Independent Review</vt:lpstr>
      <vt:lpstr>What to do next</vt:lpstr>
      <vt:lpstr>Reminder</vt:lpstr>
    </vt:vector>
  </TitlesOfParts>
  <Company>The Diocese of Liverpool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Evans</dc:creator>
  <cp:lastModifiedBy>Simon Fisher</cp:lastModifiedBy>
  <cp:revision>241</cp:revision>
  <cp:lastPrinted>2023-03-09T16:54:23Z</cp:lastPrinted>
  <dcterms:created xsi:type="dcterms:W3CDTF">2014-09-24T14:42:11Z</dcterms:created>
  <dcterms:modified xsi:type="dcterms:W3CDTF">2023-05-19T19:35:28Z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0x010100753B55AB5CF4BF4FBE099DB3538D9FB7</vt:lpwstr>
  </property>
  <property fmtid="{D5CDD505-2E9C-101B-9397-08002B2CF9AE}" pid="3" name="MediaServiceImageTags">
    <vt:lpwstr/>
  </property>
</Properties>
</file>